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wan triquer" initials="et" lastIdx="2" clrIdx="0">
    <p:extLst>
      <p:ext uri="{19B8F6BF-5375-455C-9EA6-DF929625EA0E}">
        <p15:presenceInfo xmlns:p15="http://schemas.microsoft.com/office/powerpoint/2012/main" xmlns="" userId="c966ee3b9f2533d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68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7/25/2020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8639C68-F240-5545-B226-FFC6DD22E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0537032" cy="1446609"/>
          </a:xfrm>
        </p:spPr>
        <p:txBody>
          <a:bodyPr/>
          <a:lstStyle/>
          <a:p>
            <a:pPr algn="ctr"/>
            <a:r>
              <a:rPr lang="fr-FR" sz="3600" dirty="0"/>
              <a:t>Bassin de maraîchage piscicole</a:t>
            </a:r>
            <a:r>
              <a:rPr lang="fr-FR" dirty="0"/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AD06460-5FC9-AA4C-8FC2-607FB752695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13" y="1850072"/>
            <a:ext cx="3694430" cy="3157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7F827C8-013E-3F43-9A3C-FAB70E7092E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081111" y="1850073"/>
            <a:ext cx="3955733" cy="315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1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au 10">
            <a:extLst>
              <a:ext uri="{FF2B5EF4-FFF2-40B4-BE49-F238E27FC236}">
                <a16:creationId xmlns:a16="http://schemas.microsoft.com/office/drawing/2014/main" xmlns="" id="{3113516B-7D37-6241-A943-AE95A2A735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950123"/>
              </p:ext>
            </p:extLst>
          </p:nvPr>
        </p:nvGraphicFramePr>
        <p:xfrm>
          <a:off x="2764234" y="716607"/>
          <a:ext cx="5418666" cy="5424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114362495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3719004935"/>
                    </a:ext>
                  </a:extLst>
                </a:gridCol>
              </a:tblGrid>
              <a:tr h="1084957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Avantages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Inconvénient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3313965"/>
                  </a:ext>
                </a:extLst>
              </a:tr>
              <a:tr h="1084957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Diminution quantité d’eau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Nourrissage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70893077"/>
                  </a:ext>
                </a:extLst>
              </a:tr>
              <a:tr h="1084957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Facilite le travail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Facteur humain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99173142"/>
                  </a:ext>
                </a:extLst>
              </a:tr>
              <a:tr h="1084957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Plus d’utilisation d’engrais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Entretien mensuel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89438082"/>
                  </a:ext>
                </a:extLst>
              </a:tr>
              <a:tr h="1084957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Aucun besoin d’énergie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0963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848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4B01326-5BAE-F74B-9DCB-B457EF7C5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 du sujet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B03F300-EB83-1B48-98F9-5AD124ED2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6519994" cy="3880773"/>
          </a:xfrm>
        </p:spPr>
        <p:txBody>
          <a:bodyPr/>
          <a:lstStyle/>
          <a:p>
            <a:r>
              <a:rPr lang="fr-FR" sz="2400" dirty="0"/>
              <a:t>Augmentation drastique de la population </a:t>
            </a:r>
          </a:p>
          <a:p>
            <a:r>
              <a:rPr lang="fr-FR" sz="2400" dirty="0"/>
              <a:t>Besoin de protéines </a:t>
            </a:r>
          </a:p>
          <a:p>
            <a:r>
              <a:rPr lang="fr-FR" sz="2400" dirty="0"/>
              <a:t>Diminution des quantités </a:t>
            </a:r>
            <a:r>
              <a:rPr lang="fr-FR" sz="2400" dirty="0" smtClean="0"/>
              <a:t>pêchées</a:t>
            </a:r>
            <a:endParaRPr lang="fr-FR" sz="2400" dirty="0"/>
          </a:p>
          <a:p>
            <a:r>
              <a:rPr lang="fr-FR" sz="2400" dirty="0"/>
              <a:t>Développement de la filière aquacole </a:t>
            </a:r>
          </a:p>
          <a:p>
            <a:r>
              <a:rPr lang="fr-FR" sz="2400" dirty="0" smtClean="0"/>
              <a:t>Besoin </a:t>
            </a:r>
            <a:r>
              <a:rPr lang="fr-FR" sz="2400" dirty="0"/>
              <a:t>d’outils </a:t>
            </a:r>
            <a:r>
              <a:rPr lang="fr-FR" sz="2400" dirty="0" smtClean="0"/>
              <a:t>simples </a:t>
            </a:r>
            <a:endParaRPr lang="fr-FR" sz="2400" dirty="0"/>
          </a:p>
          <a:p>
            <a:r>
              <a:rPr lang="fr-FR" sz="2400" dirty="0"/>
              <a:t>Respectueux de l’environnement</a:t>
            </a:r>
            <a:r>
              <a:rPr lang="fr-FR" dirty="0"/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C4AE6A5-9BA3-714F-A955-1D371BAC4C1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758">
            <a:off x="7072314" y="2160589"/>
            <a:ext cx="3027600" cy="2339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176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59B5842-F992-E345-A495-82CAD9472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Présentation rapide de CRAMS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EE59C0A-61D7-3840-BF31-21B1EB73C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Comptoir de Recherche Aquacole et </a:t>
            </a:r>
            <a:r>
              <a:rPr lang="fr-FR" sz="2400" dirty="0" smtClean="0"/>
              <a:t>Mytilicole </a:t>
            </a:r>
            <a:r>
              <a:rPr lang="fr-FR" sz="2400" dirty="0"/>
              <a:t>du Sénégal.</a:t>
            </a:r>
          </a:p>
          <a:p>
            <a:r>
              <a:rPr lang="fr-FR" sz="2400" dirty="0"/>
              <a:t>Production </a:t>
            </a:r>
            <a:r>
              <a:rPr lang="fr-FR" sz="2400" dirty="0" smtClean="0"/>
              <a:t>d’alevins </a:t>
            </a:r>
            <a:r>
              <a:rPr lang="fr-FR" sz="2400" dirty="0"/>
              <a:t>de </a:t>
            </a:r>
            <a:r>
              <a:rPr lang="fr-FR" sz="2400" dirty="0" smtClean="0"/>
              <a:t>tilapias </a:t>
            </a:r>
            <a:endParaRPr lang="fr-FR" sz="2400" dirty="0"/>
          </a:p>
          <a:p>
            <a:r>
              <a:rPr lang="fr-FR" sz="2400" dirty="0"/>
              <a:t>Circuit </a:t>
            </a:r>
            <a:r>
              <a:rPr lang="fr-FR" sz="2400" dirty="0" smtClean="0"/>
              <a:t>re-circulé </a:t>
            </a:r>
            <a:endParaRPr lang="fr-FR" sz="2400" dirty="0"/>
          </a:p>
          <a:p>
            <a:r>
              <a:rPr lang="fr-FR" sz="2400" dirty="0"/>
              <a:t>Développement de la filière </a:t>
            </a:r>
          </a:p>
          <a:p>
            <a:r>
              <a:rPr lang="fr-FR" sz="2400" dirty="0"/>
              <a:t>Création </a:t>
            </a:r>
            <a:r>
              <a:rPr lang="fr-FR" sz="2400" dirty="0" smtClean="0"/>
              <a:t>d’un </a:t>
            </a:r>
            <a:r>
              <a:rPr lang="fr-FR" sz="2400" dirty="0"/>
              <a:t>bassin pour la production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66D191A-C84C-A14D-B472-F5A7D1297A4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480" y="2857500"/>
            <a:ext cx="4311015" cy="3646805"/>
          </a:xfrm>
          <a:prstGeom prst="rect">
            <a:avLst/>
          </a:prstGeom>
          <a:solidFill>
            <a:srgbClr val="F79646"/>
          </a:solidFill>
          <a:ln>
            <a:noFill/>
          </a:ln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xmlns="" id="{D7A01200-ED23-6249-82F2-A7F0C2945307}"/>
              </a:ext>
            </a:extLst>
          </p:cNvPr>
          <p:cNvCxnSpPr>
            <a:cxnSpLocks/>
          </p:cNvCxnSpPr>
          <p:nvPr/>
        </p:nvCxnSpPr>
        <p:spPr>
          <a:xfrm flipV="1">
            <a:off x="6804422" y="4680903"/>
            <a:ext cx="970429" cy="5518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E3766EE2-9C75-E242-8FD2-BA4206BE5DDB}"/>
              </a:ext>
            </a:extLst>
          </p:cNvPr>
          <p:cNvSpPr txBox="1"/>
          <p:nvPr/>
        </p:nvSpPr>
        <p:spPr>
          <a:xfrm rot="10800000" flipV="1">
            <a:off x="5670352" y="5109926"/>
            <a:ext cx="1734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rgbClr val="FF0000"/>
                </a:solidFill>
              </a:rPr>
              <a:t>Mbodiene 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8821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382D6ED-99F8-3C49-B9BF-7BCE5383D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Présentation du projet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2744681-8493-EE42-8ACC-278A7FA0F2E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425257"/>
            <a:ext cx="6910070" cy="54327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0248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E8FB797-AD2D-A94E-8F31-B378FABB8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00" y="0"/>
            <a:ext cx="8596668" cy="1320800"/>
          </a:xfrm>
        </p:spPr>
        <p:txBody>
          <a:bodyPr/>
          <a:lstStyle/>
          <a:p>
            <a:r>
              <a:rPr lang="fr-FR" dirty="0"/>
              <a:t>Développement de la construction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2CA4E4B-A8FB-6247-B6B1-378D35683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99792"/>
            <a:ext cx="4912650" cy="2152450"/>
          </a:xfrm>
        </p:spPr>
        <p:txBody>
          <a:bodyPr>
            <a:normAutofit/>
          </a:bodyPr>
          <a:lstStyle/>
          <a:p>
            <a:r>
              <a:rPr lang="fr-FR" sz="2400" dirty="0"/>
              <a:t>Première étape : Nivellement et installation du gabarit</a:t>
            </a:r>
            <a:r>
              <a:rPr lang="fr-FR" dirty="0"/>
              <a:t> 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xmlns="" id="{26C23410-AE97-C748-A25A-9D769C682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8471" y="0"/>
            <a:ext cx="4425729" cy="3319297"/>
          </a:xfrm>
          <a:prstGeom prst="rect">
            <a:avLst/>
          </a:prstGeom>
        </p:spPr>
      </p:pic>
      <p:pic>
        <p:nvPicPr>
          <p:cNvPr id="5" name="Image 6">
            <a:extLst>
              <a:ext uri="{FF2B5EF4-FFF2-40B4-BE49-F238E27FC236}">
                <a16:creationId xmlns:a16="http://schemas.microsoft.com/office/drawing/2014/main" xmlns="" id="{9C26E2C2-4B23-B24C-86FA-3091F7DB6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2904877"/>
            <a:ext cx="4425729" cy="3319297"/>
          </a:xfrm>
          <a:prstGeom prst="rect">
            <a:avLst/>
          </a:prstGeom>
        </p:spPr>
      </p:pic>
      <p:pic>
        <p:nvPicPr>
          <p:cNvPr id="8" name="Image 8">
            <a:extLst>
              <a:ext uri="{FF2B5EF4-FFF2-40B4-BE49-F238E27FC236}">
                <a16:creationId xmlns:a16="http://schemas.microsoft.com/office/drawing/2014/main" xmlns="" id="{6ACF9D91-EBE0-5C43-BBBF-74BB53778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984" y="3429000"/>
            <a:ext cx="4561238" cy="342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52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4157BB5-0F3F-9941-B113-061614B65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Développement de la construction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1B5655D-A9ED-AA4D-9D6C-2F3F228D4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17651"/>
            <a:ext cx="5707393" cy="1455934"/>
          </a:xfrm>
        </p:spPr>
        <p:txBody>
          <a:bodyPr>
            <a:noAutofit/>
          </a:bodyPr>
          <a:lstStyle/>
          <a:p>
            <a:r>
              <a:rPr lang="fr-FR" sz="2400" dirty="0"/>
              <a:t>Deuxième étape : aménagement de la terre selon le gabarit et finitions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38B3821-DF5D-AB49-B123-1544849374C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663" y="1517651"/>
            <a:ext cx="4145003" cy="5124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7">
            <a:extLst>
              <a:ext uri="{FF2B5EF4-FFF2-40B4-BE49-F238E27FC236}">
                <a16:creationId xmlns:a16="http://schemas.microsoft.com/office/drawing/2014/main" xmlns="" id="{B722DBE0-F98E-534D-826E-2AED14EB4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144" y="2555875"/>
            <a:ext cx="5510387" cy="41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2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8A0F098-ECA3-DE4C-AF05-9EFC9EC0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Développement de la construction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010CE5B-3AC6-FC40-9E88-A5FB08C04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17653"/>
            <a:ext cx="4466166" cy="1320800"/>
          </a:xfrm>
        </p:spPr>
        <p:txBody>
          <a:bodyPr>
            <a:normAutofit/>
          </a:bodyPr>
          <a:lstStyle/>
          <a:p>
            <a:r>
              <a:rPr lang="fr-FR" sz="2400" dirty="0"/>
              <a:t>Troisième étape : pose du liner et des filtrations </a:t>
            </a:r>
          </a:p>
        </p:txBody>
      </p:sp>
      <p:pic>
        <p:nvPicPr>
          <p:cNvPr id="8" name="Image 8">
            <a:extLst>
              <a:ext uri="{FF2B5EF4-FFF2-40B4-BE49-F238E27FC236}">
                <a16:creationId xmlns:a16="http://schemas.microsoft.com/office/drawing/2014/main" xmlns="" id="{B43FDFE2-3806-0646-84BE-469CDD67C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936" y="631226"/>
            <a:ext cx="4192064" cy="3144048"/>
          </a:xfrm>
          <a:prstGeom prst="rect">
            <a:avLst/>
          </a:prstGeom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xmlns="" id="{F202C23D-BD0D-C547-9669-C2DEC5E32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968" y="2203250"/>
            <a:ext cx="3319020" cy="4425360"/>
          </a:xfrm>
          <a:prstGeom prst="rect">
            <a:avLst/>
          </a:prstGeom>
        </p:spPr>
      </p:pic>
      <p:pic>
        <p:nvPicPr>
          <p:cNvPr id="1026" name="Picture 2" descr="C:\Users\ASUS\Desktop\GOHIER 23 Decembre 2018\CRAMS 23 Decembre 2018\BASSIN BACHE\PHOTOS\20200314_1043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3598" y="2282329"/>
            <a:ext cx="4064001" cy="426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641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D060437-16D5-8F40-8774-4C0AEE4E7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Empoissonnement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6AD257C-F8B5-D34A-8450-E17B8C622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94002"/>
            <a:ext cx="2921331" cy="2206028"/>
          </a:xfrm>
        </p:spPr>
        <p:txBody>
          <a:bodyPr>
            <a:normAutofit/>
          </a:bodyPr>
          <a:lstStyle/>
          <a:p>
            <a:r>
              <a:rPr lang="fr-FR" sz="2400" dirty="0"/>
              <a:t>7 500 poissons </a:t>
            </a:r>
          </a:p>
          <a:p>
            <a:r>
              <a:rPr lang="fr-FR" sz="2400" dirty="0"/>
              <a:t>2 espèces </a:t>
            </a:r>
          </a:p>
          <a:p>
            <a:r>
              <a:rPr lang="fr-FR" sz="2400" dirty="0"/>
              <a:t>2 fois par an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1D4E6B6-B6FD-CB4F-A72E-03151CEB212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341" y="450532"/>
            <a:ext cx="4497070" cy="595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ASUS\Desktop\GOHIER 23 Decembre 2018\CRAMS 23 Decembre 2018\20190619_1055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181" y="3578669"/>
            <a:ext cx="3068636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SUS\Desktop\GOHIER 23 Decembre 2018\CRAMS 23 Decembre 2018\20190619_1054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25800" y="2433287"/>
            <a:ext cx="4673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072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EE06BC3-348D-114E-AF31-69C7E806C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Coût et revenus pour les maraîchers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xmlns="" id="{3B0BCAD3-ED84-9F4B-98A6-E33F6E472C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5735399"/>
              </p:ext>
            </p:extLst>
          </p:nvPr>
        </p:nvGraphicFramePr>
        <p:xfrm>
          <a:off x="677333" y="1663698"/>
          <a:ext cx="8448808" cy="15367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2202">
                  <a:extLst>
                    <a:ext uri="{9D8B030D-6E8A-4147-A177-3AD203B41FA5}">
                      <a16:colId xmlns:a16="http://schemas.microsoft.com/office/drawing/2014/main" xmlns="" val="3743508975"/>
                    </a:ext>
                  </a:extLst>
                </a:gridCol>
                <a:gridCol w="2112202">
                  <a:extLst>
                    <a:ext uri="{9D8B030D-6E8A-4147-A177-3AD203B41FA5}">
                      <a16:colId xmlns:a16="http://schemas.microsoft.com/office/drawing/2014/main" xmlns="" val="880642189"/>
                    </a:ext>
                  </a:extLst>
                </a:gridCol>
                <a:gridCol w="2112202">
                  <a:extLst>
                    <a:ext uri="{9D8B030D-6E8A-4147-A177-3AD203B41FA5}">
                      <a16:colId xmlns:a16="http://schemas.microsoft.com/office/drawing/2014/main" xmlns="" val="1625671313"/>
                    </a:ext>
                  </a:extLst>
                </a:gridCol>
                <a:gridCol w="2112202">
                  <a:extLst>
                    <a:ext uri="{9D8B030D-6E8A-4147-A177-3AD203B41FA5}">
                      <a16:colId xmlns:a16="http://schemas.microsoft.com/office/drawing/2014/main" xmlns="" val="2680764183"/>
                    </a:ext>
                  </a:extLst>
                </a:gridCol>
              </a:tblGrid>
              <a:tr h="33456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produits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charges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08183387"/>
                  </a:ext>
                </a:extLst>
              </a:tr>
              <a:tr h="3345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 smtClean="0">
                          <a:effectLst/>
                        </a:rPr>
                        <a:t>Première </a:t>
                      </a:r>
                      <a:r>
                        <a:rPr lang="fr-FR" sz="1100" dirty="0">
                          <a:effectLst/>
                        </a:rPr>
                        <a:t>vente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 smtClean="0">
                          <a:effectLst/>
                        </a:rPr>
                        <a:t>6 </a:t>
                      </a:r>
                      <a:r>
                        <a:rPr lang="fr-FR" sz="1100" dirty="0" smtClean="0">
                          <a:effectLst/>
                        </a:rPr>
                        <a:t>000 </a:t>
                      </a:r>
                      <a:r>
                        <a:rPr lang="fr-FR" sz="1100" dirty="0">
                          <a:effectLst/>
                        </a:rPr>
                        <a:t>000,00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achat bassin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 smtClean="0">
                          <a:effectLst/>
                        </a:rPr>
                        <a:t>15</a:t>
                      </a:r>
                      <a:r>
                        <a:rPr lang="fr-FR" sz="1100" baseline="0" dirty="0" smtClean="0">
                          <a:effectLst/>
                        </a:rPr>
                        <a:t> 910</a:t>
                      </a:r>
                      <a:r>
                        <a:rPr lang="fr-FR" sz="1100" dirty="0" smtClean="0">
                          <a:effectLst/>
                        </a:rPr>
                        <a:t> </a:t>
                      </a:r>
                      <a:r>
                        <a:rPr lang="fr-FR" sz="1100" dirty="0">
                          <a:effectLst/>
                        </a:rPr>
                        <a:t>000,00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1331674048"/>
                  </a:ext>
                </a:extLst>
              </a:tr>
              <a:tr h="3345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 smtClean="0">
                          <a:effectLst/>
                        </a:rPr>
                        <a:t>Deuxième</a:t>
                      </a:r>
                      <a:r>
                        <a:rPr lang="fr-FR" sz="1100" baseline="0" dirty="0" smtClean="0">
                          <a:effectLst/>
                        </a:rPr>
                        <a:t> </a:t>
                      </a:r>
                      <a:r>
                        <a:rPr lang="fr-FR" sz="1100" dirty="0" smtClean="0">
                          <a:effectLst/>
                        </a:rPr>
                        <a:t> </a:t>
                      </a:r>
                      <a:r>
                        <a:rPr lang="fr-FR" sz="1100" dirty="0">
                          <a:effectLst/>
                        </a:rPr>
                        <a:t>vente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6</a:t>
                      </a:r>
                      <a:r>
                        <a:rPr lang="fr-FR" sz="1100" dirty="0" smtClean="0">
                          <a:effectLst/>
                        </a:rPr>
                        <a:t> </a:t>
                      </a:r>
                      <a:r>
                        <a:rPr lang="fr-FR" sz="1100" dirty="0" smtClean="0">
                          <a:effectLst/>
                        </a:rPr>
                        <a:t>000 </a:t>
                      </a:r>
                      <a:r>
                        <a:rPr lang="fr-FR" sz="1100" dirty="0">
                          <a:effectLst/>
                        </a:rPr>
                        <a:t>000,00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3444263444"/>
                  </a:ext>
                </a:extLst>
              </a:tr>
              <a:tr h="3345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total produits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 smtClean="0">
                          <a:effectLst/>
                        </a:rPr>
                        <a:t>12 </a:t>
                      </a:r>
                      <a:r>
                        <a:rPr lang="fr-FR" sz="1100" dirty="0">
                          <a:effectLst/>
                        </a:rPr>
                        <a:t>000 000,00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total charges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 smtClean="0">
                          <a:effectLst/>
                        </a:rPr>
                        <a:t>12</a:t>
                      </a:r>
                      <a:r>
                        <a:rPr lang="fr-FR" sz="1100" baseline="0" dirty="0" smtClean="0">
                          <a:effectLst/>
                        </a:rPr>
                        <a:t> </a:t>
                      </a:r>
                      <a:r>
                        <a:rPr lang="fr-FR" sz="1100" baseline="0" dirty="0" smtClean="0">
                          <a:effectLst/>
                        </a:rPr>
                        <a:t>0</a:t>
                      </a:r>
                      <a:r>
                        <a:rPr lang="fr-FR" sz="1100" dirty="0" smtClean="0">
                          <a:effectLst/>
                        </a:rPr>
                        <a:t>00 </a:t>
                      </a:r>
                      <a:r>
                        <a:rPr lang="fr-FR" sz="1100" dirty="0">
                          <a:effectLst/>
                        </a:rPr>
                        <a:t>000,00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2206020507"/>
                  </a:ext>
                </a:extLst>
              </a:tr>
              <a:tr h="105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835956044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xmlns="" id="{A9225490-671C-CC45-A91B-44777B1784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4220116"/>
              </p:ext>
            </p:extLst>
          </p:nvPr>
        </p:nvGraphicFramePr>
        <p:xfrm>
          <a:off x="677333" y="3718922"/>
          <a:ext cx="8392596" cy="25294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8149">
                  <a:extLst>
                    <a:ext uri="{9D8B030D-6E8A-4147-A177-3AD203B41FA5}">
                      <a16:colId xmlns:a16="http://schemas.microsoft.com/office/drawing/2014/main" xmlns="" val="3952953048"/>
                    </a:ext>
                  </a:extLst>
                </a:gridCol>
                <a:gridCol w="2098149">
                  <a:extLst>
                    <a:ext uri="{9D8B030D-6E8A-4147-A177-3AD203B41FA5}">
                      <a16:colId xmlns:a16="http://schemas.microsoft.com/office/drawing/2014/main" xmlns="" val="1072363488"/>
                    </a:ext>
                  </a:extLst>
                </a:gridCol>
                <a:gridCol w="2098149">
                  <a:extLst>
                    <a:ext uri="{9D8B030D-6E8A-4147-A177-3AD203B41FA5}">
                      <a16:colId xmlns:a16="http://schemas.microsoft.com/office/drawing/2014/main" xmlns="" val="3730828796"/>
                    </a:ext>
                  </a:extLst>
                </a:gridCol>
                <a:gridCol w="2098149">
                  <a:extLst>
                    <a:ext uri="{9D8B030D-6E8A-4147-A177-3AD203B41FA5}">
                      <a16:colId xmlns:a16="http://schemas.microsoft.com/office/drawing/2014/main" xmlns="" val="1433968929"/>
                    </a:ext>
                  </a:extLst>
                </a:gridCol>
              </a:tblGrid>
              <a:tr h="361354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année N+1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35270638"/>
                  </a:ext>
                </a:extLst>
              </a:tr>
              <a:tr h="36135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Produits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charges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5871278"/>
                  </a:ext>
                </a:extLst>
              </a:tr>
              <a:tr h="3613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1er cycle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6</a:t>
                      </a:r>
                      <a:r>
                        <a:rPr lang="fr-FR" sz="1100" dirty="0" smtClean="0">
                          <a:effectLst/>
                        </a:rPr>
                        <a:t> </a:t>
                      </a:r>
                      <a:r>
                        <a:rPr lang="fr-FR" sz="1100" dirty="0" smtClean="0">
                          <a:effectLst/>
                        </a:rPr>
                        <a:t>000 </a:t>
                      </a:r>
                      <a:r>
                        <a:rPr lang="fr-FR" sz="1100" dirty="0">
                          <a:effectLst/>
                        </a:rPr>
                        <a:t>000,00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alevins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1 500 000,00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171947084"/>
                  </a:ext>
                </a:extLst>
              </a:tr>
              <a:tr h="3613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2me cycle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6</a:t>
                      </a:r>
                      <a:r>
                        <a:rPr lang="fr-FR" sz="1100" dirty="0" smtClean="0">
                          <a:effectLst/>
                        </a:rPr>
                        <a:t> </a:t>
                      </a:r>
                      <a:r>
                        <a:rPr lang="fr-FR" sz="1100" dirty="0" smtClean="0">
                          <a:effectLst/>
                        </a:rPr>
                        <a:t>000 </a:t>
                      </a:r>
                      <a:r>
                        <a:rPr lang="fr-FR" sz="1100" dirty="0">
                          <a:effectLst/>
                        </a:rPr>
                        <a:t>000,00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Aliment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 smtClean="0">
                          <a:effectLst/>
                        </a:rPr>
                        <a:t>4</a:t>
                      </a:r>
                      <a:r>
                        <a:rPr lang="fr-FR" sz="1100" baseline="0" dirty="0" smtClean="0">
                          <a:effectLst/>
                        </a:rPr>
                        <a:t> 680</a:t>
                      </a:r>
                      <a:r>
                        <a:rPr lang="fr-FR" sz="1100" dirty="0" smtClean="0">
                          <a:effectLst/>
                        </a:rPr>
                        <a:t> </a:t>
                      </a:r>
                      <a:r>
                        <a:rPr lang="fr-FR" sz="1100" dirty="0">
                          <a:effectLst/>
                        </a:rPr>
                        <a:t>000,00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3460244691"/>
                  </a:ext>
                </a:extLst>
              </a:tr>
              <a:tr h="361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déplacement CRAMS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200 </a:t>
                      </a:r>
                      <a:r>
                        <a:rPr lang="fr-FR" sz="1100" dirty="0" smtClean="0">
                          <a:effectLst/>
                        </a:rPr>
                        <a:t>000,00  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3255242897"/>
                  </a:ext>
                </a:extLst>
              </a:tr>
              <a:tr h="3613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total produits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 smtClean="0">
                          <a:effectLst/>
                        </a:rPr>
                        <a:t>12 </a:t>
                      </a:r>
                      <a:r>
                        <a:rPr lang="fr-FR" sz="1100" dirty="0">
                          <a:effectLst/>
                        </a:rPr>
                        <a:t>000 000,00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total charges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 smtClean="0">
                          <a:effectLst/>
                        </a:rPr>
                        <a:t>6</a:t>
                      </a:r>
                      <a:r>
                        <a:rPr lang="fr-FR" sz="1100" baseline="0" dirty="0" smtClean="0">
                          <a:effectLst/>
                        </a:rPr>
                        <a:t> 38</a:t>
                      </a:r>
                      <a:r>
                        <a:rPr lang="fr-FR" sz="1100" dirty="0" smtClean="0">
                          <a:effectLst/>
                        </a:rPr>
                        <a:t>0 </a:t>
                      </a:r>
                      <a:r>
                        <a:rPr lang="fr-FR" sz="1100" dirty="0">
                          <a:effectLst/>
                        </a:rPr>
                        <a:t>000,00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2969529070"/>
                  </a:ext>
                </a:extLst>
              </a:tr>
              <a:tr h="361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bénéfice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baseline="0" dirty="0" smtClean="0">
                          <a:effectLst/>
                        </a:rPr>
                        <a:t>5</a:t>
                      </a:r>
                      <a:r>
                        <a:rPr lang="fr-FR" sz="1100" baseline="0" smtClean="0">
                          <a:effectLst/>
                        </a:rPr>
                        <a:t> </a:t>
                      </a:r>
                      <a:r>
                        <a:rPr lang="fr-FR" sz="1100" baseline="0" dirty="0" smtClean="0">
                          <a:effectLst/>
                        </a:rPr>
                        <a:t>62</a:t>
                      </a:r>
                      <a:r>
                        <a:rPr lang="fr-FR" sz="1100" dirty="0" smtClean="0">
                          <a:effectLst/>
                        </a:rPr>
                        <a:t>0 000,00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fr-FR" sz="1100" dirty="0" smtClean="0">
                          <a:effectLst/>
                          <a:latin typeface="Calibri" panose="020F0502020204030204" pitchFamily="34" charset="0"/>
                        </a:rPr>
                        <a:t>HORS SALAIRE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346845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56431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208</Words>
  <Application>Microsoft Office PowerPoint</Application>
  <PresentationFormat>Personnalisé</PresentationFormat>
  <Paragraphs>68</Paragraphs>
  <Slides>10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Facette</vt:lpstr>
      <vt:lpstr>Bassin de maraîchage piscicole </vt:lpstr>
      <vt:lpstr>Introduction du sujet</vt:lpstr>
      <vt:lpstr>Présentation rapide de CRAMS</vt:lpstr>
      <vt:lpstr>Présentation du projet </vt:lpstr>
      <vt:lpstr>Développement de la construction </vt:lpstr>
      <vt:lpstr>Développement de la construction</vt:lpstr>
      <vt:lpstr>Développement de la construction</vt:lpstr>
      <vt:lpstr>Empoissonnement </vt:lpstr>
      <vt:lpstr>Coût et revenus pour les maraîchers 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Bassin de maraîchage piscicole</dc:title>
  <dc:creator>erwan triquer</dc:creator>
  <cp:lastModifiedBy>ASUS</cp:lastModifiedBy>
  <cp:revision>22</cp:revision>
  <dcterms:created xsi:type="dcterms:W3CDTF">2019-08-27T12:00:56Z</dcterms:created>
  <dcterms:modified xsi:type="dcterms:W3CDTF">2020-07-25T18:48:28Z</dcterms:modified>
</cp:coreProperties>
</file>